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8" r:id="rId11"/>
    <p:sldId id="264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HcMeWg/nES6Og53pv4LfynJr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844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391b2cfa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1391b2cf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00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91b2cfa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1391b2cfa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46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91b2cfa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1391b2cfa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834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490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391b2cfa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21391b2cfa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48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630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1b2cfa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21391b2cf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5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391b2cfa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1391b2cfa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799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391b2cfa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21391b2cfa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908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391b2cfa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1391b2cfa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93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3d3a799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13d3a799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53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391b2cfa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1391b2cfa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52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391b2cfac_0_4"/>
          <p:cNvSpPr txBox="1"/>
          <p:nvPr/>
        </p:nvSpPr>
        <p:spPr>
          <a:xfrm>
            <a:off x="2425852" y="5912285"/>
            <a:ext cx="69105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4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21391b2cfac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713" y="0"/>
            <a:ext cx="9610573" cy="612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391b2cfac_0_7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1F3864"/>
                </a:solidFill>
              </a:rPr>
              <a:t>ACHIEVE A </a:t>
            </a:r>
            <a:br>
              <a:rPr lang="en-US" sz="4000" dirty="0">
                <a:solidFill>
                  <a:srgbClr val="1F3864"/>
                </a:solidFill>
              </a:rPr>
            </a:br>
            <a:r>
              <a:rPr lang="en-US" sz="4800" b="1" dirty="0">
                <a:solidFill>
                  <a:srgbClr val="1F3864"/>
                </a:solidFill>
              </a:rPr>
              <a:t>MILLION </a:t>
            </a:r>
            <a:r>
              <a:rPr lang="en-US" sz="4800" b="1" dirty="0">
                <a:solidFill>
                  <a:srgbClr val="002060"/>
                </a:solidFill>
              </a:rPr>
              <a:t>TONS</a:t>
            </a:r>
            <a:r>
              <a:rPr lang="en-US" sz="4800" b="1" dirty="0">
                <a:solidFill>
                  <a:srgbClr val="1F3864"/>
                </a:solidFill>
              </a:rPr>
              <a:t> </a:t>
            </a:r>
            <a:r>
              <a:rPr lang="en-US" sz="4000" dirty="0">
                <a:solidFill>
                  <a:srgbClr val="1F3864"/>
                </a:solidFill>
              </a:rPr>
              <a:t>WITH OUR MOTOR</a:t>
            </a:r>
            <a:endParaRPr sz="3600" dirty="0"/>
          </a:p>
        </p:txBody>
      </p:sp>
      <p:sp>
        <p:nvSpPr>
          <p:cNvPr id="168" name="Google Shape;168;g21391b2cfac_0_7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1391b2cfac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1391b2cfac_0_71"/>
          <p:cNvSpPr txBox="1"/>
          <p:nvPr/>
        </p:nvSpPr>
        <p:spPr>
          <a:xfrm>
            <a:off x="5126037" y="610800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MINING EQUIPMENT</a:t>
            </a:r>
            <a:endParaRPr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g21391b2cfac_0_7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39" y="2286000"/>
            <a:ext cx="6447129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391b2cfac_0_7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1F3864"/>
                </a:solidFill>
              </a:rPr>
              <a:t>ACHIEVE A </a:t>
            </a:r>
            <a:br>
              <a:rPr lang="en-US" sz="4000" dirty="0">
                <a:solidFill>
                  <a:srgbClr val="1F3864"/>
                </a:solidFill>
              </a:rPr>
            </a:br>
            <a:r>
              <a:rPr lang="en-US" sz="4800" b="1" dirty="0">
                <a:solidFill>
                  <a:srgbClr val="1F3864"/>
                </a:solidFill>
              </a:rPr>
              <a:t>MILLION </a:t>
            </a:r>
            <a:r>
              <a:rPr lang="en-US" sz="4800" b="1" dirty="0">
                <a:solidFill>
                  <a:srgbClr val="002060"/>
                </a:solidFill>
              </a:rPr>
              <a:t>TONS</a:t>
            </a:r>
            <a:r>
              <a:rPr lang="en-US" sz="4800" b="1" dirty="0">
                <a:solidFill>
                  <a:srgbClr val="1F3864"/>
                </a:solidFill>
              </a:rPr>
              <a:t> </a:t>
            </a:r>
            <a:r>
              <a:rPr lang="en-US" sz="4000" dirty="0">
                <a:solidFill>
                  <a:srgbClr val="1F3864"/>
                </a:solidFill>
              </a:rPr>
              <a:t>WITH OUR MOTOR</a:t>
            </a:r>
            <a:endParaRPr sz="3600" dirty="0"/>
          </a:p>
        </p:txBody>
      </p:sp>
      <p:sp>
        <p:nvSpPr>
          <p:cNvPr id="168" name="Google Shape;168;g21391b2cfac_0_7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1391b2cfac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1391b2cfac_0_71"/>
          <p:cNvSpPr txBox="1"/>
          <p:nvPr/>
        </p:nvSpPr>
        <p:spPr>
          <a:xfrm>
            <a:off x="5126037" y="610800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1391b2cfac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650" y="2304825"/>
            <a:ext cx="6417399" cy="324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g21391b2cfac_0_7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/>
        </p:nvSpPr>
        <p:spPr>
          <a:xfrm>
            <a:off x="3521310" y="5953755"/>
            <a:ext cx="45484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327897" y="3729920"/>
            <a:ext cx="2060295" cy="107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/>
          <p:nvPr/>
        </p:nvSpPr>
        <p:spPr>
          <a:xfrm rot="-5400000">
            <a:off x="-1636254" y="3106791"/>
            <a:ext cx="45484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EXPORTS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0296" y="647421"/>
            <a:ext cx="8443186" cy="5156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10974740" y="3077766"/>
            <a:ext cx="172494" cy="162560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6164798" y="4907372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11538259" y="3077766"/>
            <a:ext cx="172494" cy="162560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 txBox="1"/>
          <p:nvPr/>
        </p:nvSpPr>
        <p:spPr>
          <a:xfrm rot="-5400000">
            <a:off x="9437374" y="1211612"/>
            <a:ext cx="32472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UNDERGROUND MINING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 rot="-5400000">
            <a:off x="10000893" y="1211613"/>
            <a:ext cx="32472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PIT MINING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5977727" y="4668744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6116030" y="4803174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3791007" y="2871561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5817326" y="270331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6693626" y="232993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7394666" y="381583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8027126" y="335101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5908766" y="283285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6116030" y="4438661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6250142" y="4795285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6063071" y="4908203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6116030" y="4663269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3037550" y="2073499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3921470" y="4420459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833391" y="2329937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9065986" y="4740677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3921470" y="2780725"/>
            <a:ext cx="85344" cy="77408"/>
          </a:xfrm>
          <a:prstGeom prst="flowChartConnector">
            <a:avLst/>
          </a:prstGeom>
          <a:solidFill>
            <a:srgbClr val="0000FF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4"/>
          <p:cNvCxnSpPr/>
          <p:nvPr/>
        </p:nvCxnSpPr>
        <p:spPr>
          <a:xfrm flipH="1">
            <a:off x="1329566" y="411081"/>
            <a:ext cx="1327" cy="599204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4"/>
          <p:cNvCxnSpPr/>
          <p:nvPr/>
        </p:nvCxnSpPr>
        <p:spPr>
          <a:xfrm flipH="1">
            <a:off x="10615858" y="372377"/>
            <a:ext cx="1327" cy="599204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4"/>
          <p:cNvSpPr/>
          <p:nvPr/>
        </p:nvSpPr>
        <p:spPr>
          <a:xfrm>
            <a:off x="8409745" y="4868858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3999790" y="5077196"/>
            <a:ext cx="85344" cy="77408"/>
          </a:xfrm>
          <a:prstGeom prst="flowChartConnector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391b2cfac_0_82"/>
          <p:cNvSpPr txBox="1"/>
          <p:nvPr/>
        </p:nvSpPr>
        <p:spPr>
          <a:xfrm>
            <a:off x="2425852" y="5912285"/>
            <a:ext cx="69105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4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1391b2cfac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713" y="0"/>
            <a:ext cx="9610573" cy="612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91" name="Google Shape;91;p2"/>
          <p:cNvSpPr txBox="1"/>
          <p:nvPr/>
        </p:nvSpPr>
        <p:spPr>
          <a:xfrm>
            <a:off x="1123107" y="5020311"/>
            <a:ext cx="276120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70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0346987" y="5136959"/>
            <a:ext cx="1432557" cy="116876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3194" y="865138"/>
            <a:ext cx="2913985" cy="23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268493" y="557350"/>
            <a:ext cx="212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OPEN PIT </a:t>
            </a:r>
            <a:endParaRPr sz="14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446115" y="557350"/>
            <a:ext cx="283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UNDERGROUND</a:t>
            </a:r>
            <a:endParaRPr sz="14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481975" y="3521925"/>
            <a:ext cx="276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RAIL</a:t>
            </a:r>
            <a:endParaRPr sz="14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881789" y="3521925"/>
            <a:ext cx="289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endParaRPr sz="14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Continuous Min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223" y="896902"/>
            <a:ext cx="2832900" cy="2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5162" y="3922800"/>
            <a:ext cx="2896875" cy="235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58945" y="3930665"/>
            <a:ext cx="2896800" cy="2350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Rectangle 14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08" name="Google Shape;108;p3"/>
          <p:cNvSpPr txBox="1"/>
          <p:nvPr/>
        </p:nvSpPr>
        <p:spPr>
          <a:xfrm>
            <a:off x="1123107" y="5020311"/>
            <a:ext cx="276120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70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280000" y="697525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WORLD CLASS MACHINING CAPABILITY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425" y="2305325"/>
            <a:ext cx="6396626" cy="3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3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391b2cfac_0_2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18" name="Google Shape;118;g21391b2cfac_0_2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21391b2cfac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1391b2cfac_0_21"/>
          <p:cNvSpPr txBox="1"/>
          <p:nvPr/>
        </p:nvSpPr>
        <p:spPr>
          <a:xfrm>
            <a:off x="5280000" y="697525"/>
            <a:ext cx="6912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STATOR AND ROTOR CORE MANUFACTURING PLANT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1391b2cfac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425" y="2305325"/>
            <a:ext cx="6396626" cy="3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21391b2cfac_0_2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391b2cfac_0_3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28" name="Google Shape;128;g21391b2cfac_0_3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1391b2cfac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1391b2cfac_0_31"/>
          <p:cNvSpPr txBox="1"/>
          <p:nvPr/>
        </p:nvSpPr>
        <p:spPr>
          <a:xfrm>
            <a:off x="5280000" y="697525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SPECIALIST FLAMEPROOF ASSEMBLY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1391b2cfac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100" y="2305325"/>
            <a:ext cx="6415949" cy="3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g21391b2cfac_0_3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391b2cfac_0_40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38" name="Google Shape;138;g21391b2cfac_0_40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21391b2cfac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1391b2cfac_0_40"/>
          <p:cNvSpPr txBox="1"/>
          <p:nvPr/>
        </p:nvSpPr>
        <p:spPr>
          <a:xfrm>
            <a:off x="5126037" y="610800"/>
            <a:ext cx="6912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CONTINUOUS DESIGN AND DEVELOPMENT WITH EXPERIENCED ENGINEERING DEPARTMENT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1391b2cfac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650" y="2305875"/>
            <a:ext cx="6417400" cy="323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21391b2cfac_0_40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391b2cfac_0_5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48" name="Google Shape;148;g21391b2cfac_0_5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1391b2cfac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1391b2cfac_0_51"/>
          <p:cNvSpPr txBox="1"/>
          <p:nvPr/>
        </p:nvSpPr>
        <p:spPr>
          <a:xfrm>
            <a:off x="5126037" y="610800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FULL LOAD TESTING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1391b2cfac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650" y="2305325"/>
            <a:ext cx="6417398" cy="3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g21391b2cfac_0_5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3d3a7996f_0_1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78" name="Google Shape;178;g213d3a7996f_0_1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13d3a7996f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13d3a7996f_0_11"/>
          <p:cNvSpPr txBox="1"/>
          <p:nvPr/>
        </p:nvSpPr>
        <p:spPr>
          <a:xfrm>
            <a:off x="5126037" y="610800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OPEN PIT MINING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g213d3a7996f_0_1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g213d3a7996f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639" y="2288981"/>
            <a:ext cx="6419697" cy="32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391b2cfac_0_61"/>
          <p:cNvSpPr txBox="1">
            <a:spLocks noGrp="1"/>
          </p:cNvSpPr>
          <p:nvPr>
            <p:ph type="ctrTitle"/>
          </p:nvPr>
        </p:nvSpPr>
        <p:spPr>
          <a:xfrm>
            <a:off x="370111" y="1002031"/>
            <a:ext cx="4267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</a:rPr>
              <a:t>ACHIEVE A </a:t>
            </a:r>
            <a:br>
              <a:rPr lang="en-US" sz="4000">
                <a:solidFill>
                  <a:srgbClr val="1F3864"/>
                </a:solidFill>
              </a:rPr>
            </a:br>
            <a:r>
              <a:rPr lang="en-US" sz="4800" b="1">
                <a:solidFill>
                  <a:srgbClr val="1F3864"/>
                </a:solidFill>
              </a:rPr>
              <a:t>MILLION </a:t>
            </a:r>
            <a:r>
              <a:rPr lang="en-US" sz="4800" b="1">
                <a:solidFill>
                  <a:srgbClr val="002060"/>
                </a:solidFill>
              </a:rPr>
              <a:t>TONS</a:t>
            </a:r>
            <a:r>
              <a:rPr lang="en-US" sz="4800" b="1">
                <a:solidFill>
                  <a:srgbClr val="1F3864"/>
                </a:solidFill>
              </a:rPr>
              <a:t> </a:t>
            </a:r>
            <a:r>
              <a:rPr lang="en-US" sz="4000">
                <a:solidFill>
                  <a:srgbClr val="1F3864"/>
                </a:solidFill>
              </a:rPr>
              <a:t>WITH OUR MOTOR</a:t>
            </a:r>
            <a:endParaRPr sz="3600"/>
          </a:p>
        </p:txBody>
      </p:sp>
      <p:sp>
        <p:nvSpPr>
          <p:cNvPr id="158" name="Google Shape;158;g21391b2cfac_0_61"/>
          <p:cNvSpPr txBox="1"/>
          <p:nvPr/>
        </p:nvSpPr>
        <p:spPr>
          <a:xfrm>
            <a:off x="1123107" y="5020311"/>
            <a:ext cx="2761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TVE Group of Companies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1391b2cfac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77" y="3002281"/>
            <a:ext cx="2896869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1391b2cfac_0_61"/>
          <p:cNvSpPr txBox="1"/>
          <p:nvPr/>
        </p:nvSpPr>
        <p:spPr>
          <a:xfrm>
            <a:off x="5126037" y="610800"/>
            <a:ext cx="691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ISO ACCREDITATION : 9001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1391b2cfac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650" y="2305312"/>
            <a:ext cx="6417398" cy="3240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21391b2cfac_0_61"/>
          <p:cNvCxnSpPr/>
          <p:nvPr/>
        </p:nvCxnSpPr>
        <p:spPr>
          <a:xfrm>
            <a:off x="5012225" y="463450"/>
            <a:ext cx="25500" cy="5943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Rectangle 7"/>
          <p:cNvSpPr/>
          <p:nvPr/>
        </p:nvSpPr>
        <p:spPr>
          <a:xfrm>
            <a:off x="932797" y="5298171"/>
            <a:ext cx="3141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CONTACT </a:t>
            </a:r>
            <a:r>
              <a:rPr lang="en-ZA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US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Tel: 011 493 8449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E-mail: sales@tvemotors.com</a:t>
            </a:r>
          </a:p>
          <a:p>
            <a:pPr algn="ctr">
              <a:buSzPts val="1800"/>
            </a:pPr>
            <a:r>
              <a:rPr lang="en-ZA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Web: www.tvemotors.com</a:t>
            </a:r>
          </a:p>
          <a:p>
            <a:pPr algn="ctr">
              <a:buSzPts val="1800"/>
            </a:pP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Address: 4 Simmonds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Street, </a:t>
            </a:r>
            <a:r>
              <a:rPr lang="en-US" sz="1200" b="1" dirty="0" smtClean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Selby South, </a:t>
            </a:r>
            <a:r>
              <a:rPr lang="en-US" sz="1200" b="1" dirty="0">
                <a:solidFill>
                  <a:srgbClr val="1F3864"/>
                </a:solidFill>
                <a:latin typeface="Calibri"/>
                <a:ea typeface="Calibri"/>
                <a:cs typeface="Calibri"/>
              </a:rPr>
              <a:t>Johannesburg</a:t>
            </a:r>
            <a:endParaRPr lang="en-ZA" sz="12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347</Words>
  <Application>Microsoft Office PowerPoint</Application>
  <PresentationFormat>Widescreen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ACHIEVE A  MILLION TONS WITH OUR MOTOR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Jurie Havenga</dc:creator>
  <cp:lastModifiedBy>Microsoft account</cp:lastModifiedBy>
  <cp:revision>8</cp:revision>
  <dcterms:created xsi:type="dcterms:W3CDTF">2023-01-18T10:07:39Z</dcterms:created>
  <dcterms:modified xsi:type="dcterms:W3CDTF">2023-03-01T20:57:52Z</dcterms:modified>
</cp:coreProperties>
</file>